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8" r:id="rId5"/>
    <p:sldId id="259" r:id="rId6"/>
    <p:sldId id="261" r:id="rId7"/>
    <p:sldId id="262" r:id="rId8"/>
    <p:sldId id="263" r:id="rId9"/>
    <p:sldId id="274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69" r:id="rId19"/>
    <p:sldId id="270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109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parasites/lice/head/treatment.html" TargetMode="External"/><Relationship Id="rId2" Type="http://schemas.openxmlformats.org/officeDocument/2006/relationships/hyperlink" Target="https://www.ndhealth.gov/head-lice/publications/myths_and_fact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c.gov/parasites/lice/head/gen_info/faqs.html" TargetMode="External"/><Relationship Id="rId4" Type="http://schemas.openxmlformats.org/officeDocument/2006/relationships/hyperlink" Target="https://www.cdc.gov/parasites/lice/head/parents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2245356"/>
            <a:ext cx="6498158" cy="1003509"/>
          </a:xfrm>
        </p:spPr>
        <p:txBody>
          <a:bodyPr/>
          <a:lstStyle/>
          <a:p>
            <a:r>
              <a:rPr lang="en-US" dirty="0" smtClean="0"/>
              <a:t>Head Lice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599" y="4802791"/>
            <a:ext cx="2583786" cy="127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0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Should You </a:t>
            </a:r>
            <a:r>
              <a:rPr lang="en-US" dirty="0"/>
              <a:t>L</a:t>
            </a:r>
            <a:r>
              <a:rPr lang="en-US" dirty="0" smtClean="0"/>
              <a:t>ook?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76269"/>
            <a:ext cx="8042276" cy="4343400"/>
          </a:xfrm>
        </p:spPr>
        <p:txBody>
          <a:bodyPr/>
          <a:lstStyle/>
          <a:p>
            <a:r>
              <a:rPr lang="en-US" dirty="0" smtClean="0"/>
              <a:t>Most commonly found on scalp</a:t>
            </a:r>
          </a:p>
          <a:p>
            <a:r>
              <a:rPr lang="en-US" dirty="0" smtClean="0"/>
              <a:t>Behind the ears </a:t>
            </a:r>
          </a:p>
          <a:p>
            <a:r>
              <a:rPr lang="en-US" dirty="0" smtClean="0"/>
              <a:t>Neckline at the back of the head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00" y="3537189"/>
            <a:ext cx="3883573" cy="3106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421" y="3901538"/>
            <a:ext cx="4134435" cy="274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9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Signs/Symptoms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Tickling feeling of something moving in hair</a:t>
            </a:r>
          </a:p>
          <a:p>
            <a:r>
              <a:rPr lang="en-US" dirty="0" smtClean="0"/>
              <a:t>Itching (caused by allergic reaction to the bites of the lice)</a:t>
            </a:r>
          </a:p>
          <a:p>
            <a:r>
              <a:rPr lang="en-US" dirty="0" smtClean="0"/>
              <a:t>Irritable/problems sleeping (lice are more active in the dark)</a:t>
            </a:r>
          </a:p>
          <a:p>
            <a:r>
              <a:rPr lang="en-US" dirty="0" smtClean="0"/>
              <a:t>Sores on the head from scratching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327" y="3951350"/>
            <a:ext cx="2704199" cy="270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3957"/>
            <a:ext cx="8042276" cy="1336956"/>
          </a:xfrm>
        </p:spPr>
        <p:txBody>
          <a:bodyPr/>
          <a:lstStyle/>
          <a:p>
            <a:r>
              <a:rPr lang="en-US" dirty="0" smtClean="0"/>
              <a:t>Treatment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the counter or prescription medication only!</a:t>
            </a:r>
          </a:p>
          <a:p>
            <a:r>
              <a:rPr lang="en-US" dirty="0" smtClean="0"/>
              <a:t>All household members should be checked </a:t>
            </a:r>
          </a:p>
          <a:p>
            <a:r>
              <a:rPr lang="en-US" dirty="0" smtClean="0"/>
              <a:t>Retreatment before new eggs are produced (7-9 days after first </a:t>
            </a:r>
            <a:r>
              <a:rPr lang="en-US" dirty="0" smtClean="0"/>
              <a:t>treatment depending </a:t>
            </a:r>
            <a:r>
              <a:rPr lang="en-US" dirty="0" smtClean="0"/>
              <a:t>on </a:t>
            </a:r>
            <a:r>
              <a:rPr lang="en-US" dirty="0" smtClean="0"/>
              <a:t>which medication is used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Follow directions on medication box or printed label for how to use specific product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119" y="4632321"/>
            <a:ext cx="2354453" cy="235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Treating Your Child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 clothing that could become wet/stained before treatment </a:t>
            </a:r>
          </a:p>
          <a:p>
            <a:r>
              <a:rPr lang="en-US" dirty="0" smtClean="0"/>
              <a:t>Apply treatment according to medication instructions on box or printed label </a:t>
            </a:r>
          </a:p>
          <a:p>
            <a:r>
              <a:rPr lang="en-US" dirty="0" smtClean="0"/>
              <a:t>Look at how long the medication should stay in the hair before rinsing and how it should be rinsed </a:t>
            </a:r>
          </a:p>
          <a:p>
            <a:r>
              <a:rPr lang="en-US" dirty="0" smtClean="0"/>
              <a:t>Warning: do not use conditioner before lice treatment. Do not re-wash hair for 1-2 days after medicine is removed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71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Treating Your Child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Have child put on clean clothing after treatment</a:t>
            </a:r>
          </a:p>
          <a:p>
            <a:r>
              <a:rPr lang="en-US" dirty="0" smtClean="0"/>
              <a:t>Do not retreat if the lice are still </a:t>
            </a:r>
            <a:r>
              <a:rPr lang="en-US" dirty="0" smtClean="0"/>
              <a:t>there </a:t>
            </a:r>
            <a:r>
              <a:rPr lang="en-US" dirty="0" smtClean="0"/>
              <a:t>but moving slower. Some treatments take longer than others </a:t>
            </a:r>
          </a:p>
          <a:p>
            <a:r>
              <a:rPr lang="en-US" dirty="0" smtClean="0"/>
              <a:t>Comb dead and remaining live lice using a fine-toothed nit comb</a:t>
            </a:r>
          </a:p>
          <a:p>
            <a:r>
              <a:rPr lang="en-US" dirty="0" smtClean="0"/>
              <a:t>If after 8-12 hours, the lice are still alive and active, call provider FIRST before retreating. You may need a different medication.</a:t>
            </a:r>
          </a:p>
          <a:p>
            <a:r>
              <a:rPr lang="en-US" dirty="0" smtClean="0"/>
              <a:t>Continue to use nit comb to remove nits for 2-3 weeks after treatment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80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9734"/>
            <a:ext cx="8042276" cy="936532"/>
          </a:xfrm>
        </p:spPr>
        <p:txBody>
          <a:bodyPr/>
          <a:lstStyle/>
          <a:p>
            <a:r>
              <a:rPr lang="en-US" dirty="0" smtClean="0"/>
              <a:t>Treating Your Child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50" y="1369967"/>
            <a:ext cx="8042276" cy="4343400"/>
          </a:xfrm>
        </p:spPr>
        <p:txBody>
          <a:bodyPr/>
          <a:lstStyle/>
          <a:p>
            <a:r>
              <a:rPr lang="en-US" dirty="0" smtClean="0"/>
              <a:t>Do not use extra amounts of medication unless told by your doctor</a:t>
            </a:r>
          </a:p>
          <a:p>
            <a:r>
              <a:rPr lang="en-US" dirty="0" smtClean="0"/>
              <a:t>Always get your doctors advice first if a treatment appears to not be working </a:t>
            </a:r>
          </a:p>
          <a:p>
            <a:r>
              <a:rPr lang="en-US" dirty="0" smtClean="0"/>
              <a:t>Do not use different medications at the same time unless told by your doctor to do so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1" y="4032250"/>
            <a:ext cx="2730500" cy="204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847" y="4476750"/>
            <a:ext cx="2150685" cy="225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1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329" y="325579"/>
            <a:ext cx="8835671" cy="1336956"/>
          </a:xfrm>
        </p:spPr>
        <p:txBody>
          <a:bodyPr/>
          <a:lstStyle/>
          <a:p>
            <a:r>
              <a:rPr lang="en-US" dirty="0" smtClean="0"/>
              <a:t>Over-the-Counter Medications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33632"/>
            <a:ext cx="8042276" cy="4343400"/>
          </a:xfrm>
        </p:spPr>
        <p:txBody>
          <a:bodyPr/>
          <a:lstStyle/>
          <a:p>
            <a:r>
              <a:rPr lang="en-US" dirty="0" err="1" smtClean="0"/>
              <a:t>Pyrethrins</a:t>
            </a:r>
            <a:r>
              <a:rPr lang="en-US" dirty="0" smtClean="0"/>
              <a:t> Brand: A-200, Pronto, R&amp;C, Triple X, RID </a:t>
            </a:r>
          </a:p>
          <a:p>
            <a:r>
              <a:rPr lang="en-US" dirty="0" err="1" smtClean="0"/>
              <a:t>Permethrin</a:t>
            </a:r>
            <a:r>
              <a:rPr lang="en-US" dirty="0" smtClean="0"/>
              <a:t> lotion (1%) Brand: Nix</a:t>
            </a:r>
          </a:p>
          <a:p>
            <a:pPr marL="0" indent="0">
              <a:buNone/>
            </a:pPr>
            <a:r>
              <a:rPr lang="en-US" sz="1800" dirty="0" smtClean="0"/>
              <a:t>*Approved by US FDA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860" y="3784307"/>
            <a:ext cx="3790397" cy="2763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74" y="3194231"/>
            <a:ext cx="2966586" cy="36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1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Prescription Medications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Benzyl alcohol lotion (5%) Brand: </a:t>
            </a:r>
            <a:r>
              <a:rPr lang="en-US" dirty="0" err="1" smtClean="0"/>
              <a:t>Ulesfia</a:t>
            </a:r>
            <a:r>
              <a:rPr lang="en-US" dirty="0" smtClean="0"/>
              <a:t> lotion</a:t>
            </a:r>
          </a:p>
          <a:p>
            <a:r>
              <a:rPr lang="en-US" dirty="0" smtClean="0"/>
              <a:t>Ivermectin lotion (0.5%) Brand: </a:t>
            </a:r>
            <a:r>
              <a:rPr lang="en-US" dirty="0" err="1" smtClean="0"/>
              <a:t>Sklice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Spinosad</a:t>
            </a:r>
            <a:r>
              <a:rPr lang="en-US" dirty="0"/>
              <a:t> </a:t>
            </a:r>
            <a:r>
              <a:rPr lang="en-US" dirty="0" smtClean="0"/>
              <a:t>topical suspension (0.9%) Brand: </a:t>
            </a:r>
            <a:r>
              <a:rPr lang="en-US" dirty="0" err="1" smtClean="0"/>
              <a:t>Natroba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*Approved by US FDA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515" y="3793422"/>
            <a:ext cx="3734036" cy="25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8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536" y="-229620"/>
            <a:ext cx="8042276" cy="1336956"/>
          </a:xfrm>
        </p:spPr>
        <p:txBody>
          <a:bodyPr/>
          <a:lstStyle/>
          <a:p>
            <a:r>
              <a:rPr lang="en-US" dirty="0" smtClean="0"/>
              <a:t>Cleaning Your Home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976" y="1216767"/>
            <a:ext cx="8042276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You don’t have to spend a lot of time and money on cleaning your home</a:t>
            </a:r>
          </a:p>
          <a:p>
            <a:r>
              <a:rPr lang="en-US" dirty="0" smtClean="0"/>
              <a:t>Lice survive off the human scalp for less than 1-2 </a:t>
            </a:r>
            <a:r>
              <a:rPr lang="en-US" dirty="0" smtClean="0"/>
              <a:t>days </a:t>
            </a:r>
            <a:r>
              <a:rPr lang="en-US" dirty="0" smtClean="0"/>
              <a:t>so your home will be fine</a:t>
            </a:r>
          </a:p>
          <a:p>
            <a:r>
              <a:rPr lang="en-US" dirty="0" smtClean="0"/>
              <a:t>Machine wash and dry clothing, bed linens, and other infested items at 130 degrees F and hot heat drying cycle </a:t>
            </a:r>
          </a:p>
          <a:p>
            <a:r>
              <a:rPr lang="en-US" dirty="0" smtClean="0"/>
              <a:t>Can seal items in plastic bag for two 		weeks if not washable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227" y="4225802"/>
            <a:ext cx="2695075" cy="243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5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50726"/>
            <a:ext cx="8042276" cy="929204"/>
          </a:xfrm>
        </p:spPr>
        <p:txBody>
          <a:bodyPr/>
          <a:lstStyle/>
          <a:p>
            <a:r>
              <a:rPr lang="en-US" dirty="0" smtClean="0"/>
              <a:t>Cleaning Your Home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976" y="1140087"/>
            <a:ext cx="8042276" cy="4343400"/>
          </a:xfrm>
        </p:spPr>
        <p:txBody>
          <a:bodyPr/>
          <a:lstStyle/>
          <a:p>
            <a:r>
              <a:rPr lang="en-US" dirty="0" smtClean="0"/>
              <a:t>Vacuum floor and furniture… head lice do not survive for more than 1-2 days so don’t worry too much about this </a:t>
            </a:r>
          </a:p>
          <a:p>
            <a:r>
              <a:rPr lang="en-US" dirty="0" smtClean="0"/>
              <a:t>Do not use fumigant sprays- these can be toxic if inhaled or absorbed into the skin </a:t>
            </a:r>
          </a:p>
          <a:p>
            <a:r>
              <a:rPr lang="en-US" dirty="0"/>
              <a:t>Soak combs/brushes in hot water </a:t>
            </a:r>
            <a:r>
              <a:rPr lang="en-US" dirty="0" smtClean="0"/>
              <a:t>			(</a:t>
            </a:r>
            <a:r>
              <a:rPr lang="en-US" dirty="0"/>
              <a:t>130 degrees F) for 5-10 min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658" y="3085187"/>
            <a:ext cx="2003948" cy="33729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8968"/>
          <a:stretch/>
        </p:blipFill>
        <p:spPr>
          <a:xfrm>
            <a:off x="2683519" y="4674447"/>
            <a:ext cx="2002963" cy="194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Selinsgrove School District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21056"/>
            <a:ext cx="8042276" cy="4343400"/>
          </a:xfrm>
        </p:spPr>
        <p:txBody>
          <a:bodyPr/>
          <a:lstStyle/>
          <a:p>
            <a:r>
              <a:rPr lang="en-US" dirty="0" smtClean="0"/>
              <a:t>Following recommendations from the American Academy of Pediatrics, our district does not have a “No Nit Policy”</a:t>
            </a:r>
            <a:endParaRPr lang="en-US" dirty="0" smtClean="0"/>
          </a:p>
          <a:p>
            <a:r>
              <a:rPr lang="en-US" dirty="0" smtClean="0"/>
              <a:t>Your child doesn’t have to miss school days </a:t>
            </a:r>
          </a:p>
          <a:p>
            <a:r>
              <a:rPr lang="en-US" dirty="0" smtClean="0"/>
              <a:t>They should be treated at home and continue going to school as normal</a:t>
            </a:r>
          </a:p>
          <a:p>
            <a:r>
              <a:rPr lang="en-US" dirty="0" smtClean="0"/>
              <a:t>The school nurse can recheck them at school to make sure treatment is effective if you wish</a:t>
            </a:r>
          </a:p>
        </p:txBody>
      </p:sp>
    </p:spTree>
    <p:extLst>
      <p:ext uri="{BB962C8B-B14F-4D97-AF65-F5344CB8AC3E}">
        <p14:creationId xmlns:p14="http://schemas.microsoft.com/office/powerpoint/2010/main" val="379101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549275" y="1600201"/>
            <a:ext cx="8042276" cy="444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https://www.ndhealth.gov/head-lice/publications/</a:t>
            </a:r>
            <a:r>
              <a:rPr lang="en-US" dirty="0" smtClean="0">
                <a:hlinkClick r:id="rId2"/>
              </a:rPr>
              <a:t>myths_and_facts.pdf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https://www.cdc.gov/parasites/lice/head/</a:t>
            </a:r>
            <a:r>
              <a:rPr lang="en-US" dirty="0" smtClean="0">
                <a:hlinkClick r:id="rId3"/>
              </a:rPr>
              <a:t>treatment.html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https://www.cdc.gov/parasites/lice/head/</a:t>
            </a:r>
            <a:r>
              <a:rPr lang="en-US" dirty="0" smtClean="0">
                <a:hlinkClick r:id="rId4"/>
              </a:rPr>
              <a:t>parents.html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https://www.cdc.gov/parasites/lice/head/gen_info/</a:t>
            </a:r>
            <a:r>
              <a:rPr lang="en-US" dirty="0" smtClean="0">
                <a:hlinkClick r:id="rId5"/>
              </a:rPr>
              <a:t>faqs.html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1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39259"/>
            <a:ext cx="8042276" cy="892396"/>
          </a:xfrm>
        </p:spPr>
        <p:txBody>
          <a:bodyPr/>
          <a:lstStyle/>
          <a:p>
            <a:r>
              <a:rPr lang="en-US" dirty="0" smtClean="0"/>
              <a:t>Here’s the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759" y="1507181"/>
            <a:ext cx="8042276" cy="4343400"/>
          </a:xfrm>
        </p:spPr>
        <p:txBody>
          <a:bodyPr/>
          <a:lstStyle/>
          <a:p>
            <a:r>
              <a:rPr lang="en-US" dirty="0" smtClean="0"/>
              <a:t>Head lice is a parasitic insect </a:t>
            </a:r>
          </a:p>
          <a:p>
            <a:r>
              <a:rPr lang="en-US" dirty="0" smtClean="0"/>
              <a:t>They feed on human blood and live close to the scalp </a:t>
            </a:r>
          </a:p>
          <a:p>
            <a:r>
              <a:rPr lang="en-US" dirty="0" smtClean="0"/>
              <a:t>They do not spread disease </a:t>
            </a:r>
          </a:p>
          <a:p>
            <a:r>
              <a:rPr lang="en-US" dirty="0" smtClean="0"/>
              <a:t>About 6 million to 12 million people in the US get head lice each year</a:t>
            </a:r>
          </a:p>
          <a:p>
            <a:r>
              <a:rPr lang="en-US" dirty="0" smtClean="0"/>
              <a:t>Most common in ages 3-11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4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smtClean="0"/>
              <a:t>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13079"/>
            <a:ext cx="8042276" cy="4343400"/>
          </a:xfrm>
        </p:spPr>
        <p:txBody>
          <a:bodyPr/>
          <a:lstStyle/>
          <a:p>
            <a:r>
              <a:rPr lang="en-US" dirty="0" smtClean="0"/>
              <a:t>Being spread through objects (clothing, hats, scarves, combs, brushes, towels) is NOT common</a:t>
            </a:r>
          </a:p>
          <a:p>
            <a:r>
              <a:rPr lang="en-US" dirty="0" smtClean="0"/>
              <a:t> Being clean/dirty has nothing to do with </a:t>
            </a:r>
            <a:r>
              <a:rPr lang="en-US" dirty="0" smtClean="0"/>
              <a:t>getting head lice</a:t>
            </a:r>
            <a:endParaRPr lang="en-US" dirty="0" smtClean="0"/>
          </a:p>
          <a:p>
            <a:r>
              <a:rPr lang="en-US" dirty="0"/>
              <a:t>Head lice can only crawl… they CANNOT hop, jump, or fly </a:t>
            </a:r>
          </a:p>
          <a:p>
            <a:r>
              <a:rPr lang="en-US" dirty="0" smtClean="0"/>
              <a:t>Head lice is typically </a:t>
            </a:r>
            <a:r>
              <a:rPr lang="en-US" dirty="0"/>
              <a:t>spread by direct head-to-head contact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0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678272"/>
              </p:ext>
            </p:extLst>
          </p:nvPr>
        </p:nvGraphicFramePr>
        <p:xfrm>
          <a:off x="549273" y="379130"/>
          <a:ext cx="8083916" cy="5859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1958"/>
                <a:gridCol w="4041958"/>
              </a:tblGrid>
              <a:tr h="36493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Myths 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Facts 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9018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It is easy to get lice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Lice are dirty and spread disease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 smtClean="0"/>
                    </a:p>
                    <a:p>
                      <a:pPr marL="0" indent="0">
                        <a:buFont typeface="Arial"/>
                        <a:buNone/>
                      </a:pPr>
                      <a:endParaRPr lang="en-US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Lice can survive</a:t>
                      </a:r>
                      <a:r>
                        <a:rPr lang="en-US" baseline="0" dirty="0" smtClean="0"/>
                        <a:t> off people and on furniture, clothing, or sheets for many days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baseline="0" dirty="0" smtClean="0"/>
                    </a:p>
                    <a:p>
                      <a:pPr marL="0" indent="0">
                        <a:buFont typeface="Arial"/>
                        <a:buNone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Lice eggs can fall off a person’s head, hatch, and give another person lice 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Lice is spread</a:t>
                      </a:r>
                      <a:r>
                        <a:rPr lang="en-US" baseline="0" dirty="0" smtClean="0"/>
                        <a:t> through direct head-to-head contact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baseline="0" dirty="0" smtClean="0"/>
                    </a:p>
                    <a:p>
                      <a:pPr marL="0" indent="0">
                        <a:buFont typeface="Arial"/>
                        <a:buNone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Lice do not spread</a:t>
                      </a:r>
                      <a:r>
                        <a:rPr lang="en-US" baseline="0" dirty="0" smtClean="0"/>
                        <a:t> disease or reflect hygiene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baseline="0" dirty="0" smtClean="0"/>
                    </a:p>
                    <a:p>
                      <a:pPr marL="0" indent="0">
                        <a:buFont typeface="Arial"/>
                        <a:buNone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Lice need blood and human scalp to survive and will die within 24-36 hours off scalp.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baseline="0" dirty="0" smtClean="0"/>
                    </a:p>
                    <a:p>
                      <a:pPr marL="0" indent="0">
                        <a:buFont typeface="Arial"/>
                        <a:buNone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Eggs are glued like cement to the scalp and need the scalp to survive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60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913432"/>
              </p:ext>
            </p:extLst>
          </p:nvPr>
        </p:nvGraphicFramePr>
        <p:xfrm>
          <a:off x="478598" y="607350"/>
          <a:ext cx="8228220" cy="5533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110"/>
                <a:gridCol w="4114110"/>
              </a:tblGrid>
              <a:tr h="53632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Myths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Facts </a:t>
                      </a:r>
                      <a:endParaRPr lang="en-US" dirty="0"/>
                    </a:p>
                  </a:txBody>
                  <a:tcPr/>
                </a:tc>
              </a:tr>
              <a:tr h="4893024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Cutting the hair will prevent lice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You can get lice from sitting next to someone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Lice is commonly spread in school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Lice</a:t>
                      </a:r>
                      <a:r>
                        <a:rPr lang="en-US" baseline="0" dirty="0" smtClean="0"/>
                        <a:t> is spread through helmets and </a:t>
                      </a:r>
                      <a:r>
                        <a:rPr lang="en-US" baseline="0" dirty="0" smtClean="0"/>
                        <a:t>hats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The length of the hair does not matter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Lice cannot jump, hop, or fly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It is more common to get </a:t>
                      </a:r>
                      <a:r>
                        <a:rPr lang="en-US" baseline="0" dirty="0" smtClean="0"/>
                        <a:t>it </a:t>
                      </a:r>
                      <a:r>
                        <a:rPr lang="en-US" baseline="0" dirty="0" smtClean="0"/>
                        <a:t>from household members, not at school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The most common transmission is direct head-to-head contact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71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forms: the egg (nit), the nymph, the adult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99" y="2457241"/>
            <a:ext cx="8591551" cy="286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2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56" y="1052888"/>
            <a:ext cx="8164278" cy="33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1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683" y="0"/>
            <a:ext cx="6823857" cy="6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5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14360</TotalTime>
  <Words>824</Words>
  <Application>Microsoft Office PowerPoint</Application>
  <PresentationFormat>On-screen Show (4:3)</PresentationFormat>
  <Paragraphs>123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News Gothic MT</vt:lpstr>
      <vt:lpstr>Wingdings 2</vt:lpstr>
      <vt:lpstr>Breeze</vt:lpstr>
      <vt:lpstr>Head Lice </vt:lpstr>
      <vt:lpstr>Selinsgrove School District</vt:lpstr>
      <vt:lpstr>Here’s the Facts</vt:lpstr>
      <vt:lpstr>More Facts</vt:lpstr>
      <vt:lpstr>PowerPoint Presentation</vt:lpstr>
      <vt:lpstr>PowerPoint Presentation</vt:lpstr>
      <vt:lpstr>What does it look like?</vt:lpstr>
      <vt:lpstr>PowerPoint Presentation</vt:lpstr>
      <vt:lpstr>PowerPoint Presentation</vt:lpstr>
      <vt:lpstr>Where Should You Look?</vt:lpstr>
      <vt:lpstr>Signs/Symptoms </vt:lpstr>
      <vt:lpstr>Treatment Basics</vt:lpstr>
      <vt:lpstr>Treating Your Child </vt:lpstr>
      <vt:lpstr>Treating Your Child </vt:lpstr>
      <vt:lpstr>Treating Your Child </vt:lpstr>
      <vt:lpstr>Over-the-Counter Medications</vt:lpstr>
      <vt:lpstr>Prescription Medications</vt:lpstr>
      <vt:lpstr>Cleaning Your Home </vt:lpstr>
      <vt:lpstr>Cleaning Your Home </vt:lpstr>
      <vt:lpstr>References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Head Lice</dc:title>
  <dc:creator>Jenna Scipione</dc:creator>
  <cp:lastModifiedBy>Jill Raymond</cp:lastModifiedBy>
  <cp:revision>39</cp:revision>
  <dcterms:created xsi:type="dcterms:W3CDTF">2017-03-18T01:46:14Z</dcterms:created>
  <dcterms:modified xsi:type="dcterms:W3CDTF">2017-05-01T00:25:16Z</dcterms:modified>
</cp:coreProperties>
</file>