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9" r:id="rId4"/>
    <p:sldId id="258" r:id="rId5"/>
    <p:sldId id="261" r:id="rId6"/>
    <p:sldId id="282" r:id="rId7"/>
    <p:sldId id="262" r:id="rId8"/>
    <p:sldId id="260" r:id="rId9"/>
    <p:sldId id="270" r:id="rId10"/>
    <p:sldId id="277" r:id="rId11"/>
    <p:sldId id="278" r:id="rId12"/>
    <p:sldId id="279" r:id="rId13"/>
    <p:sldId id="263" r:id="rId14"/>
    <p:sldId id="281" r:id="rId15"/>
    <p:sldId id="284" r:id="rId16"/>
    <p:sldId id="264" r:id="rId17"/>
    <p:sldId id="283" r:id="rId18"/>
    <p:sldId id="265" r:id="rId19"/>
    <p:sldId id="266" r:id="rId20"/>
    <p:sldId id="269" r:id="rId21"/>
    <p:sldId id="267" r:id="rId22"/>
    <p:sldId id="268" r:id="rId23"/>
    <p:sldId id="273" r:id="rId24"/>
    <p:sldId id="275" r:id="rId25"/>
    <p:sldId id="276" r:id="rId26"/>
    <p:sldId id="274" r:id="rId27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042" autoAdjust="0"/>
    <p:restoredTop sz="94660"/>
  </p:normalViewPr>
  <p:slideViewPr>
    <p:cSldViewPr snapToGrid="0">
      <p:cViewPr varScale="1">
        <p:scale>
          <a:sx n="64" d="100"/>
          <a:sy n="64" d="100"/>
        </p:scale>
        <p:origin x="1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3DE1D-D37A-4BAC-AF46-1B5EF140DD0F}" type="datetimeFigureOut">
              <a:rPr lang="en-US" smtClean="0"/>
              <a:t>2/7/2022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7361D-D221-47E4-B3E8-65AF18A654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395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jzimmmerman@liu18.org" TargetMode="External"/><Relationship Id="rId2" Type="http://schemas.openxmlformats.org/officeDocument/2006/relationships/hyperlink" Target="mailto:bparise@seal-pa.or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liu18.org/index/php/ecyeh" TargetMode="External"/><Relationship Id="rId4" Type="http://schemas.openxmlformats.org/officeDocument/2006/relationships/hyperlink" Target="mailto:akuhl@liu18.or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79B2E-51DF-463E-A8C5-268D83930A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PA Education for Children and Youth Experiencing Homelessness (ECYEH)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DA213C-0863-4000-9976-536161FF71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Selinsgrove Area School District </a:t>
            </a:r>
          </a:p>
        </p:txBody>
      </p:sp>
    </p:spTree>
    <p:extLst>
      <p:ext uri="{BB962C8B-B14F-4D97-AF65-F5344CB8AC3E}">
        <p14:creationId xmlns:p14="http://schemas.microsoft.com/office/powerpoint/2010/main" val="390438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64C79-656E-440F-B4F0-ED05ACA6A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Warning 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CC4AA-A4B1-4EB2-8218-C0693A38C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Poor Health/Nutrition</a:t>
            </a:r>
            <a:endParaRPr lang="en-US" dirty="0"/>
          </a:p>
          <a:p>
            <a:pPr lvl="1"/>
            <a:r>
              <a:rPr lang="en-US" dirty="0"/>
              <a:t>Lack of immunizations or records</a:t>
            </a:r>
          </a:p>
          <a:p>
            <a:pPr lvl="1"/>
            <a:r>
              <a:rPr lang="en-US" dirty="0"/>
              <a:t>Unmet medical and dental needs</a:t>
            </a:r>
          </a:p>
          <a:p>
            <a:pPr lvl="1"/>
            <a:r>
              <a:rPr lang="en-US" dirty="0"/>
              <a:t>Increased vulnerability to colds &amp; flu</a:t>
            </a:r>
          </a:p>
          <a:p>
            <a:pPr lvl="1"/>
            <a:r>
              <a:rPr lang="en-US" dirty="0"/>
              <a:t>Respiratory problems</a:t>
            </a:r>
          </a:p>
          <a:p>
            <a:pPr lvl="1"/>
            <a:r>
              <a:rPr lang="en-US" dirty="0"/>
              <a:t>Skin rashes</a:t>
            </a:r>
          </a:p>
          <a:p>
            <a:pPr lvl="1"/>
            <a:r>
              <a:rPr lang="en-US" dirty="0"/>
              <a:t>Chronic hunger (may hoard food)</a:t>
            </a:r>
          </a:p>
          <a:p>
            <a:pPr lvl="1"/>
            <a:r>
              <a:rPr lang="en-US" dirty="0"/>
              <a:t>Fatigue (may fall asleep in class)</a:t>
            </a:r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54C818-295A-4CE0-A8E7-0DAE9857F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Potential Warning Signs of Homelessness.  https://studentservices.madison.k12.wi.us/node/360</a:t>
            </a:r>
          </a:p>
        </p:txBody>
      </p:sp>
    </p:spTree>
    <p:extLst>
      <p:ext uri="{BB962C8B-B14F-4D97-AF65-F5344CB8AC3E}">
        <p14:creationId xmlns:p14="http://schemas.microsoft.com/office/powerpoint/2010/main" val="140433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64C79-656E-440F-B4F0-ED05ACA6A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Warning 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CC4AA-A4B1-4EB2-8218-C0693A38C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Transportation &amp; Attendance Problems</a:t>
            </a:r>
            <a:endParaRPr lang="en-US" dirty="0"/>
          </a:p>
          <a:p>
            <a:pPr lvl="1"/>
            <a:r>
              <a:rPr lang="en-US" dirty="0"/>
              <a:t>Erratic attendance and tardiness</a:t>
            </a:r>
          </a:p>
          <a:p>
            <a:pPr lvl="1"/>
            <a:r>
              <a:rPr lang="en-US" dirty="0"/>
              <a:t>Numerous or extended periods of absences</a:t>
            </a:r>
          </a:p>
          <a:p>
            <a:pPr lvl="1"/>
            <a:r>
              <a:rPr lang="en-US" dirty="0"/>
              <a:t>Lack of participation in afterschool activities</a:t>
            </a:r>
          </a:p>
          <a:p>
            <a:pPr lvl="1"/>
            <a:r>
              <a:rPr lang="en-US" dirty="0"/>
              <a:t>Lack of participation in field trips</a:t>
            </a:r>
          </a:p>
          <a:p>
            <a:pPr lvl="1"/>
            <a:r>
              <a:rPr lang="en-US" dirty="0"/>
              <a:t>Absences on days when students bring in special treats from home</a:t>
            </a:r>
          </a:p>
          <a:p>
            <a:pPr lvl="1"/>
            <a:r>
              <a:rPr lang="en-US" dirty="0"/>
              <a:t>Inability to contact parents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E3C892-8BCF-49A4-B229-327E63627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Potential Warning Signs of Homelessness.  https://studentservices.madison.k12.wi.us/node/360</a:t>
            </a:r>
          </a:p>
        </p:txBody>
      </p:sp>
    </p:spTree>
    <p:extLst>
      <p:ext uri="{BB962C8B-B14F-4D97-AF65-F5344CB8AC3E}">
        <p14:creationId xmlns:p14="http://schemas.microsoft.com/office/powerpoint/2010/main" val="269377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64C79-656E-440F-B4F0-ED05ACA6A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Warning 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CC4AA-A4B1-4EB2-8218-C0693A38C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Poor Hygiene</a:t>
            </a:r>
            <a:endParaRPr lang="en-US" dirty="0"/>
          </a:p>
          <a:p>
            <a:pPr lvl="1"/>
            <a:r>
              <a:rPr lang="en-US" dirty="0"/>
              <a:t>Lack of shower facilities, washers, etc.</a:t>
            </a:r>
          </a:p>
          <a:p>
            <a:pPr lvl="1"/>
            <a:r>
              <a:rPr lang="en-US" dirty="0"/>
              <a:t>Wearing same clothes for several days</a:t>
            </a:r>
          </a:p>
          <a:p>
            <a:pPr lvl="1"/>
            <a:r>
              <a:rPr lang="en-US" dirty="0"/>
              <a:t>Inconsistent grooming – well groomed one day and poorly groomed the next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3B2F26-4AEB-4233-BDCE-5B0029284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Potential Warning Signs of Homelessness.  https://studentservices.madison.k12.wi.us/node/360</a:t>
            </a:r>
          </a:p>
        </p:txBody>
      </p:sp>
    </p:spTree>
    <p:extLst>
      <p:ext uri="{BB962C8B-B14F-4D97-AF65-F5344CB8AC3E}">
        <p14:creationId xmlns:p14="http://schemas.microsoft.com/office/powerpoint/2010/main" val="139056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9B931-66D6-4304-9C9B-F4B339746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Warning 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AFB39-E399-4FB9-8708-FC2C145FE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Lack of Privacy/Personal Space after School</a:t>
            </a:r>
            <a:endParaRPr lang="en-US" dirty="0"/>
          </a:p>
          <a:p>
            <a:pPr lvl="1"/>
            <a:r>
              <a:rPr lang="en-US" dirty="0"/>
              <a:t>Consistent lack of preparation for school</a:t>
            </a:r>
          </a:p>
          <a:p>
            <a:pPr lvl="1"/>
            <a:r>
              <a:rPr lang="en-US" dirty="0"/>
              <a:t>Incomplete or missing homework (no place to work or keep supplies)</a:t>
            </a:r>
          </a:p>
          <a:p>
            <a:pPr lvl="1"/>
            <a:r>
              <a:rPr lang="en-US" dirty="0"/>
              <a:t>Unable to complete special projects</a:t>
            </a:r>
          </a:p>
          <a:p>
            <a:pPr lvl="1"/>
            <a:r>
              <a:rPr lang="en-US" dirty="0"/>
              <a:t>Lack of basic school supplies</a:t>
            </a:r>
          </a:p>
          <a:p>
            <a:pPr lvl="1"/>
            <a:r>
              <a:rPr lang="en-US" dirty="0"/>
              <a:t>Loss of books and others supplies on a regular basis</a:t>
            </a:r>
          </a:p>
          <a:p>
            <a:pPr lvl="1"/>
            <a:r>
              <a:rPr lang="en-US" dirty="0"/>
              <a:t>Concern for safety of belongings</a:t>
            </a:r>
          </a:p>
          <a:p>
            <a:pPr lvl="1"/>
            <a:r>
              <a:rPr lang="en-US" dirty="0"/>
              <a:t>Refusing invitations from classmates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95E9B2-7546-4857-95B3-6E318C330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Potential Warning Signs of Homelessness.  https://studentservices.madison.k12.wi.us/node/360</a:t>
            </a:r>
          </a:p>
        </p:txBody>
      </p:sp>
    </p:spTree>
    <p:extLst>
      <p:ext uri="{BB962C8B-B14F-4D97-AF65-F5344CB8AC3E}">
        <p14:creationId xmlns:p14="http://schemas.microsoft.com/office/powerpoint/2010/main" val="2053961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9B931-66D6-4304-9C9B-F4B339746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Warning 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AFB39-E399-4FB9-8708-FC2C145FE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Social and Behavioral Concerns</a:t>
            </a:r>
            <a:endParaRPr lang="en-US" dirty="0"/>
          </a:p>
          <a:p>
            <a:pPr lvl="1"/>
            <a:r>
              <a:rPr lang="en-US" dirty="0"/>
              <a:t>Marked change in behavior</a:t>
            </a:r>
          </a:p>
          <a:p>
            <a:pPr lvl="1"/>
            <a:r>
              <a:rPr lang="en-US" dirty="0"/>
              <a:t>Poor/short attention span</a:t>
            </a:r>
          </a:p>
          <a:p>
            <a:pPr lvl="1"/>
            <a:r>
              <a:rPr lang="en-US" dirty="0"/>
              <a:t>Poor self esteem</a:t>
            </a:r>
          </a:p>
          <a:p>
            <a:pPr lvl="1"/>
            <a:r>
              <a:rPr lang="en-US" dirty="0"/>
              <a:t>Extreme shyness</a:t>
            </a:r>
          </a:p>
          <a:p>
            <a:pPr lvl="1"/>
            <a:r>
              <a:rPr lang="en-US" dirty="0"/>
              <a:t>Unwillingness to risk forming relationships with peers and teachers</a:t>
            </a:r>
          </a:p>
          <a:p>
            <a:pPr lvl="1"/>
            <a:r>
              <a:rPr lang="en-US" dirty="0"/>
              <a:t>Difficulty socializing at recess</a:t>
            </a:r>
          </a:p>
          <a:p>
            <a:pPr lvl="1"/>
            <a:r>
              <a:rPr lang="en-US" dirty="0"/>
              <a:t>Difficulty trusting people</a:t>
            </a:r>
          </a:p>
          <a:p>
            <a:pPr lvl="1"/>
            <a:r>
              <a:rPr lang="en-US" dirty="0"/>
              <a:t>Aggression</a:t>
            </a:r>
          </a:p>
          <a:p>
            <a:pPr lvl="1"/>
            <a:r>
              <a:rPr lang="en-US" dirty="0"/>
              <a:t>“Old” beyond years</a:t>
            </a:r>
          </a:p>
          <a:p>
            <a:pPr lvl="1"/>
            <a:r>
              <a:rPr lang="en-US" dirty="0"/>
              <a:t>Protective of parents</a:t>
            </a:r>
          </a:p>
          <a:p>
            <a:pPr lvl="1"/>
            <a:r>
              <a:rPr lang="en-US" dirty="0"/>
              <a:t>Clinging behavior</a:t>
            </a:r>
          </a:p>
          <a:p>
            <a:pPr lvl="1"/>
            <a:r>
              <a:rPr lang="en-US" dirty="0"/>
              <a:t>Developmental delays</a:t>
            </a:r>
          </a:p>
          <a:p>
            <a:pPr lvl="1"/>
            <a:r>
              <a:rPr lang="en-US" dirty="0"/>
              <a:t>Fear of abandonment</a:t>
            </a:r>
          </a:p>
          <a:p>
            <a:pPr lvl="1"/>
            <a:r>
              <a:rPr lang="en-US" dirty="0"/>
              <a:t>School phobia (student wants to be with parent)</a:t>
            </a:r>
          </a:p>
          <a:p>
            <a:pPr lvl="1"/>
            <a:r>
              <a:rPr lang="en-US" dirty="0"/>
              <a:t>Need for immediate gratification</a:t>
            </a:r>
          </a:p>
          <a:p>
            <a:pPr lvl="1"/>
            <a:r>
              <a:rPr lang="en-US" dirty="0"/>
              <a:t>Anxiety late in the school day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4E609B-41B5-4FCC-8462-AB28FDFD3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Potential Warning Signs of Homelessness.  https://studentservices.madison.k12.wi.us/node/360</a:t>
            </a:r>
          </a:p>
        </p:txBody>
      </p:sp>
    </p:spTree>
    <p:extLst>
      <p:ext uri="{BB962C8B-B14F-4D97-AF65-F5344CB8AC3E}">
        <p14:creationId xmlns:p14="http://schemas.microsoft.com/office/powerpoint/2010/main" val="2256879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9B931-66D6-4304-9C9B-F4B339746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Warning 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AFB39-E399-4FB9-8708-FC2C145FE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Reaction/Statements by Parent, Guardian or Child</a:t>
            </a:r>
            <a:endParaRPr lang="en-US" dirty="0"/>
          </a:p>
          <a:p>
            <a:pPr lvl="1"/>
            <a:r>
              <a:rPr lang="en-US" dirty="0"/>
              <a:t>Exhibiting anger or embarrassment when asked about current address</a:t>
            </a:r>
          </a:p>
          <a:p>
            <a:pPr lvl="1"/>
            <a:r>
              <a:rPr lang="en-US" dirty="0"/>
              <a:t>Mentions staying with grandparents, relatives, friends, or in a motel, etc.</a:t>
            </a:r>
          </a:p>
          <a:p>
            <a:pPr lvl="1"/>
            <a:r>
              <a:rPr lang="en-US" dirty="0"/>
              <a:t>Makes comments such as:</a:t>
            </a:r>
          </a:p>
          <a:p>
            <a:pPr lvl="2"/>
            <a:r>
              <a:rPr lang="en-US" dirty="0"/>
              <a:t>“I don’t remember the name of the last school.”</a:t>
            </a:r>
          </a:p>
          <a:p>
            <a:pPr lvl="2"/>
            <a:r>
              <a:rPr lang="en-US" dirty="0"/>
              <a:t>“We’ve been moving around a lot.”</a:t>
            </a:r>
          </a:p>
          <a:p>
            <a:pPr lvl="2"/>
            <a:r>
              <a:rPr lang="en-US" dirty="0"/>
              <a:t>“Our address is new.  I don’t remember it.”  (may hide lack of permanent address)</a:t>
            </a:r>
          </a:p>
          <a:p>
            <a:pPr lvl="2"/>
            <a:r>
              <a:rPr lang="en-US" dirty="0"/>
              <a:t>“We’re staying with relatives until we get settled.”</a:t>
            </a:r>
          </a:p>
          <a:p>
            <a:pPr lvl="2"/>
            <a:r>
              <a:rPr lang="en-US" dirty="0"/>
              <a:t>“We’re going through a bad time right now.”</a:t>
            </a:r>
          </a:p>
          <a:p>
            <a:pPr lvl="2"/>
            <a:r>
              <a:rPr lang="en-US" dirty="0"/>
              <a:t>“We’ve been unpacking, traveling, etc.” to explain poor appearance and/or hygiene.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72F747-0DD4-45B0-AE52-FF238A528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Potential Warning Signs of Homelessness.  https://studentservices.madison.k12.wi.us/node/360</a:t>
            </a:r>
          </a:p>
        </p:txBody>
      </p:sp>
    </p:spTree>
    <p:extLst>
      <p:ext uri="{BB962C8B-B14F-4D97-AF65-F5344CB8AC3E}">
        <p14:creationId xmlns:p14="http://schemas.microsoft.com/office/powerpoint/2010/main" val="3282984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B86EA-7FE6-460F-845B-80E20ED72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Enrollments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9A1BF-6D2A-471A-B9FD-51B993056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Requires public schools to immediately enroll students experiencing homelessness even when lacking: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Proof of residency </a:t>
            </a:r>
          </a:p>
          <a:p>
            <a:pPr lvl="1"/>
            <a:r>
              <a:rPr lang="en-US" dirty="0"/>
              <a:t>Guardianship</a:t>
            </a:r>
          </a:p>
          <a:p>
            <a:pPr lvl="1"/>
            <a:r>
              <a:rPr lang="en-US" dirty="0"/>
              <a:t>Birth certificates, school records, or other documents</a:t>
            </a:r>
          </a:p>
          <a:p>
            <a:pPr lvl="1"/>
            <a:r>
              <a:rPr lang="en-US" dirty="0"/>
              <a:t>Medical records, including immunization records</a:t>
            </a:r>
          </a:p>
          <a:p>
            <a:pPr lvl="1"/>
            <a:r>
              <a:rPr lang="en-US" dirty="0"/>
              <a:t>Required dress code items, including uniforms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35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B86EA-7FE6-460F-845B-80E20ED72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Enrollments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9A1BF-6D2A-471A-B9FD-51B993056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School placement in:</a:t>
            </a:r>
          </a:p>
          <a:p>
            <a:pPr lvl="1"/>
            <a:r>
              <a:rPr lang="en-US" dirty="0"/>
              <a:t>School of origin, if the parent and/or child wishes and it is feasible</a:t>
            </a:r>
          </a:p>
          <a:p>
            <a:pPr marL="457200" lvl="1" indent="0">
              <a:buNone/>
            </a:pPr>
            <a:r>
              <a:rPr lang="en-US" dirty="0"/>
              <a:t>or</a:t>
            </a:r>
          </a:p>
          <a:p>
            <a:pPr lvl="1"/>
            <a:r>
              <a:rPr lang="en-US" dirty="0"/>
              <a:t>School in area of current residency</a:t>
            </a:r>
          </a:p>
          <a:p>
            <a:r>
              <a:rPr lang="en-US" b="1" dirty="0"/>
              <a:t>School of origin</a:t>
            </a:r>
            <a:r>
              <a:rPr lang="en-US" dirty="0"/>
              <a:t> is defined as the school the child attended when permanently housed or where they were last enrolled</a:t>
            </a:r>
          </a:p>
          <a:p>
            <a:r>
              <a:rPr lang="en-US" dirty="0"/>
              <a:t>If the child is unaccompanied, his/her wishes should be taken into consideration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939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FDAC4-6366-4E84-A155-9DF4B260D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Enrollment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CB4B2-ACA2-440C-8CAD-CFE27DCFC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Mileage to original school</a:t>
            </a:r>
          </a:p>
          <a:p>
            <a:r>
              <a:rPr lang="en-US" dirty="0"/>
              <a:t>Age of child</a:t>
            </a:r>
          </a:p>
          <a:p>
            <a:r>
              <a:rPr lang="en-US" dirty="0"/>
              <a:t>Area the family and/or child might relocate to</a:t>
            </a:r>
          </a:p>
          <a:p>
            <a:r>
              <a:rPr lang="en-US" dirty="0"/>
              <a:t>Special needs</a:t>
            </a:r>
          </a:p>
          <a:p>
            <a:r>
              <a:rPr lang="en-US" dirty="0"/>
              <a:t>Time of school year</a:t>
            </a:r>
          </a:p>
          <a:p>
            <a:r>
              <a:rPr lang="en-US" dirty="0"/>
              <a:t>Other siblings</a:t>
            </a:r>
          </a:p>
          <a:p>
            <a:r>
              <a:rPr lang="en-US" dirty="0"/>
              <a:t>Domestic violence (Danger at school?)</a:t>
            </a:r>
          </a:p>
          <a:p>
            <a:r>
              <a:rPr lang="en-US" dirty="0"/>
              <a:t>Consult with staff at original school (best interest)</a:t>
            </a:r>
          </a:p>
          <a:p>
            <a:r>
              <a:rPr lang="en-US" dirty="0"/>
              <a:t>Pregnant teen and childcare</a:t>
            </a:r>
          </a:p>
          <a:p>
            <a:r>
              <a:rPr lang="en-US" dirty="0"/>
              <a:t>Parent/Guardian/Child choice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5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AB0D3-A388-46AE-967D-4DA89D213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Transportation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13CCA-F43D-411F-BDA5-CBBD6EC93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School districts are required to adopt policies and practices to ensure that transportation is provided to school of origin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Child’s right to attend their school of origin extends for the duration of their homelessness and for the remainder of the academic year, if they become permanently housed</a:t>
            </a:r>
          </a:p>
          <a:p>
            <a:endParaRPr lang="en-US" dirty="0"/>
          </a:p>
          <a:p>
            <a:r>
              <a:rPr lang="en-US" dirty="0"/>
              <a:t>Title I monies can be used to transport a homeless student or former homeless student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66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EFAEB-3567-461A-8477-5236862DF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8C125-9D7D-4F0B-B7F9-6F1887603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McKinney-Vento Homeless Act </a:t>
            </a:r>
          </a:p>
          <a:p>
            <a:pPr lvl="1"/>
            <a:r>
              <a:rPr lang="en-US" dirty="0"/>
              <a:t>Originally passed in 1987</a:t>
            </a:r>
          </a:p>
          <a:p>
            <a:pPr lvl="1"/>
            <a:r>
              <a:rPr lang="en-US" dirty="0"/>
              <a:t>New legislation signed in 2015</a:t>
            </a:r>
          </a:p>
          <a:p>
            <a:pPr lvl="1"/>
            <a:r>
              <a:rPr lang="en-US" dirty="0"/>
              <a:t>Reauthorized ESSA – 2015</a:t>
            </a:r>
          </a:p>
          <a:p>
            <a:r>
              <a:rPr lang="en-US" dirty="0"/>
              <a:t>Jeff Zimmerman, Luzerne Intermediate Unit</a:t>
            </a:r>
          </a:p>
          <a:p>
            <a:pPr lvl="1"/>
            <a:r>
              <a:rPr lang="en-US" dirty="0"/>
              <a:t>Region 7 Coordinator </a:t>
            </a:r>
          </a:p>
          <a:p>
            <a:pPr lvl="1"/>
            <a:r>
              <a:rPr lang="en-US" dirty="0"/>
              <a:t>Region 7: Bradford, Carbon, Columbia, Lackawanna, Luzerne, Lycoming, Monroe, Montour, Northumberland, Pike, Snyder, Sullivan, Susquehanna, Tioga, Union, Wayne, and Wyoming Counties</a:t>
            </a:r>
          </a:p>
        </p:txBody>
      </p:sp>
    </p:spTree>
    <p:extLst>
      <p:ext uri="{BB962C8B-B14F-4D97-AF65-F5344CB8AC3E}">
        <p14:creationId xmlns:p14="http://schemas.microsoft.com/office/powerpoint/2010/main" val="3509920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8478C-5EDF-4FA6-BCE6-6B236C86A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Enrollment Disputes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C5947-C970-486F-B724-17138CC58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dispute arises over school selection or enrollment, the child or youth involved must immediately be admitted to the school in which they are seeking enrollment, pending resolution of the dispute.  A written explanation must be given if enrollment is denied.   The parent/guardian or unaccompanied must also be informed of his/her right to appeal the school’s decision. </a:t>
            </a:r>
          </a:p>
          <a:p>
            <a:endParaRPr lang="en-US" dirty="0"/>
          </a:p>
          <a:p>
            <a:r>
              <a:rPr lang="en-US" dirty="0"/>
              <a:t>School District </a:t>
            </a:r>
            <a:r>
              <a:rPr lang="en-US" dirty="0">
                <a:latin typeface="Wingdings" panose="05000000000000000000" pitchFamily="2" charset="2"/>
                <a:sym typeface="Wingdings" panose="05000000000000000000" pitchFamily="2" charset="2"/>
              </a:rPr>
              <a:t> </a:t>
            </a:r>
            <a:r>
              <a:rPr lang="en-US" dirty="0">
                <a:sym typeface="Wingdings" panose="05000000000000000000" pitchFamily="2" charset="2"/>
              </a:rPr>
              <a:t>Regional Coordinator </a:t>
            </a:r>
            <a:r>
              <a:rPr lang="en-US" dirty="0">
                <a:latin typeface="Wingdings" panose="05000000000000000000" pitchFamily="2" charset="2"/>
                <a:sym typeface="Wingdings" panose="05000000000000000000" pitchFamily="2" charset="2"/>
              </a:rPr>
              <a:t>    </a:t>
            </a:r>
            <a:r>
              <a:rPr lang="en-US" dirty="0">
                <a:sym typeface="Wingdings" panose="05000000000000000000" pitchFamily="2" charset="2"/>
              </a:rPr>
              <a:t>State Coordinator </a:t>
            </a:r>
            <a:r>
              <a:rPr lang="en-US" dirty="0">
                <a:latin typeface="Wingdings" panose="05000000000000000000" pitchFamily="2" charset="2"/>
                <a:sym typeface="Wingdings" panose="05000000000000000000" pitchFamily="2" charset="2"/>
              </a:rPr>
              <a:t> </a:t>
            </a:r>
            <a:r>
              <a:rPr lang="en-US" dirty="0">
                <a:sym typeface="Wingdings" panose="05000000000000000000" pitchFamily="2" charset="2"/>
              </a:rPr>
              <a:t>Formal Dispute </a:t>
            </a:r>
            <a:r>
              <a:rPr lang="en-US" dirty="0">
                <a:latin typeface="Wingdings" panose="05000000000000000000" pitchFamily="2" charset="2"/>
                <a:sym typeface="Wingdings" panose="05000000000000000000" pitchFamily="2" charset="2"/>
              </a:rPr>
              <a:t></a:t>
            </a:r>
            <a:r>
              <a:rPr lang="en-US" dirty="0">
                <a:sym typeface="Wingdings" panose="05000000000000000000" pitchFamily="2" charset="2"/>
              </a:rPr>
              <a:t>   Court</a:t>
            </a:r>
            <a:r>
              <a:rPr lang="en-US" dirty="0">
                <a:latin typeface="Wingdings" panose="05000000000000000000" pitchFamily="2" charset="2"/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2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C9AF3-3E1C-4B8E-ABC3-03D5CC59B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Districts Must: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F472A-32F0-440D-A141-913105C24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aside Title I funds (justify amount)</a:t>
            </a:r>
          </a:p>
          <a:p>
            <a:r>
              <a:rPr lang="en-US" dirty="0"/>
              <a:t>Ensure immediate enrollment</a:t>
            </a:r>
            <a:endParaRPr lang="en-US" sz="2000" dirty="0"/>
          </a:p>
          <a:p>
            <a:r>
              <a:rPr lang="en-US" dirty="0"/>
              <a:t>Enroll students in free breakfast and lunch programs</a:t>
            </a:r>
          </a:p>
          <a:p>
            <a:r>
              <a:rPr lang="en-US" dirty="0"/>
              <a:t>Ensure access to instructional support/resources, special education and gifted programs</a:t>
            </a:r>
          </a:p>
          <a:p>
            <a:r>
              <a:rPr lang="en-US" dirty="0"/>
              <a:t>Provide homeless awareness training</a:t>
            </a:r>
          </a:p>
          <a:p>
            <a:r>
              <a:rPr lang="en-US" dirty="0"/>
              <a:t>Alert teachers of a student’s living situation (respecting privacy)</a:t>
            </a:r>
          </a:p>
          <a:p>
            <a:r>
              <a:rPr lang="en-US" dirty="0"/>
              <a:t>Know laws pertaining to homeless children and remove barriers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585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C9AF3-3E1C-4B8E-ABC3-03D5CC59B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Districts Must: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F472A-32F0-440D-A141-913105C24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Post educational rights in schools and community</a:t>
            </a:r>
          </a:p>
          <a:p>
            <a:pPr marL="0" indent="0">
              <a:buNone/>
            </a:pPr>
            <a:r>
              <a:rPr lang="en-US" dirty="0"/>
              <a:t>Provide access for unaccompanied youth (must enroll without proof of guardianship)</a:t>
            </a:r>
          </a:p>
          <a:p>
            <a:pPr marL="0" indent="0">
              <a:buNone/>
            </a:pPr>
            <a:r>
              <a:rPr lang="en-US" dirty="0"/>
              <a:t>Have a dispute resolution procedure</a:t>
            </a:r>
          </a:p>
          <a:p>
            <a:pPr marL="0" indent="0">
              <a:buNone/>
            </a:pPr>
            <a:r>
              <a:rPr lang="en-US" dirty="0"/>
              <a:t>Publish homeless information on website and in handbooks</a:t>
            </a:r>
          </a:p>
          <a:p>
            <a:pPr marL="0" indent="0">
              <a:buNone/>
            </a:pPr>
            <a:r>
              <a:rPr lang="en-US" dirty="0"/>
              <a:t>Provide community resources to homeless families</a:t>
            </a:r>
          </a:p>
          <a:p>
            <a:pPr marL="0" indent="0">
              <a:buNone/>
            </a:pPr>
            <a:r>
              <a:rPr lang="en-US" dirty="0"/>
              <a:t>Provide academic remediation and support interventions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753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CEA1A-2C68-4A00-9F87-7FCD1E74B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Staff Can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43933-AA8D-4914-86CE-DC9F963DA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 not assume.  Discuss with guidance and administration as soon as possible.</a:t>
            </a:r>
          </a:p>
          <a:p>
            <a:r>
              <a:rPr lang="en-US" dirty="0"/>
              <a:t>Make the student feel welcome</a:t>
            </a:r>
          </a:p>
          <a:p>
            <a:r>
              <a:rPr lang="en-US" dirty="0"/>
              <a:t>Make contact with the parents and invite them to participate in school activities</a:t>
            </a:r>
          </a:p>
          <a:p>
            <a:r>
              <a:rPr lang="en-US" dirty="0"/>
              <a:t>Give the child ownership of school space (locker, etc.) and something they can call their own (chore or responsibility)  </a:t>
            </a:r>
          </a:p>
          <a:p>
            <a:r>
              <a:rPr lang="en-US" dirty="0"/>
              <a:t>Ensure opportunities to participate in after-school activities and in-school programs</a:t>
            </a:r>
          </a:p>
          <a:p>
            <a:r>
              <a:rPr lang="en-US" dirty="0"/>
              <a:t>Preserve dignity and privacy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969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3106E-9759-4647-819F-D3894FD8F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Staff Can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44DAE-6478-4DCB-9257-3531A6B56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35664"/>
          </a:xfrm>
        </p:spPr>
        <p:txBody>
          <a:bodyPr/>
          <a:lstStyle/>
          <a:p>
            <a:r>
              <a:rPr lang="en-US" dirty="0"/>
              <a:t>Work closely with staff and administration when behavioral and/or medical needs are observed</a:t>
            </a:r>
          </a:p>
          <a:p>
            <a:r>
              <a:rPr lang="en-US" dirty="0"/>
              <a:t>Be sensitive to needs of homeless children, but maintain consistent, high expectations</a:t>
            </a:r>
          </a:p>
          <a:p>
            <a:r>
              <a:rPr lang="en-US" dirty="0"/>
              <a:t>Be aware homeless students often live in noisy, crowded conditions (tuning out)</a:t>
            </a:r>
          </a:p>
          <a:p>
            <a:r>
              <a:rPr lang="en-US" dirty="0"/>
              <a:t>Try not to take away possessions as a disciplinary measure</a:t>
            </a:r>
          </a:p>
          <a:p>
            <a:r>
              <a:rPr lang="en-US" dirty="0"/>
              <a:t>Be aware some assignments/projects may be difficult for the student (Things involving family, house, internet access, etc.)</a:t>
            </a:r>
          </a:p>
          <a:p>
            <a:r>
              <a:rPr lang="en-US" dirty="0"/>
              <a:t>Communicate with shelter/agency and know community resources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44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6C2F0-17AC-41B1-8D2F-05FA2F0A1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Staff Can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25438-7611-4FF8-A81B-54E143CD4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Discuss privately with the student what accommodations exist for doing homework and make necessary arrangements</a:t>
            </a:r>
          </a:p>
          <a:p>
            <a:r>
              <a:rPr lang="en-US" dirty="0"/>
              <a:t>Don’t penalize students who are being late as they may not have reliable transportation</a:t>
            </a:r>
          </a:p>
          <a:p>
            <a:r>
              <a:rPr lang="en-US" dirty="0"/>
              <a:t>Stabilize the child’s basic needs (food, shelter, clothing, medical care, basic hygiene)</a:t>
            </a:r>
          </a:p>
          <a:p>
            <a:r>
              <a:rPr lang="en-US" dirty="0"/>
              <a:t>Administer brief educational assessment to determine level of academic ability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15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E6C3D-FD6C-4542-ADB0-BE1672908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888C5-7C1D-459A-8E76-E92ABBE8D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Brian Parise, Assistant Superintendent </a:t>
            </a:r>
          </a:p>
          <a:p>
            <a:pPr lvl="1"/>
            <a:r>
              <a:rPr lang="en-US" dirty="0"/>
              <a:t>District Homeless Liaison with Kelly Hoffman</a:t>
            </a:r>
          </a:p>
          <a:p>
            <a:pPr lvl="1"/>
            <a:r>
              <a:rPr lang="en-US" dirty="0"/>
              <a:t>Selinsgrove Area School District</a:t>
            </a:r>
          </a:p>
          <a:p>
            <a:pPr lvl="1"/>
            <a:r>
              <a:rPr lang="en-US" dirty="0">
                <a:hlinkClick r:id="rId2"/>
              </a:rPr>
              <a:t>bparise@seal-pa.org</a:t>
            </a:r>
            <a:endParaRPr lang="en-US" dirty="0"/>
          </a:p>
          <a:p>
            <a:pPr lvl="1"/>
            <a:r>
              <a:rPr lang="en-US" dirty="0"/>
              <a:t>570-372-2202</a:t>
            </a:r>
          </a:p>
          <a:p>
            <a:pPr lvl="1"/>
            <a:r>
              <a:rPr lang="en-US" dirty="0"/>
              <a:t>570-765-3190</a:t>
            </a:r>
          </a:p>
          <a:p>
            <a:r>
              <a:rPr lang="en-US" dirty="0"/>
              <a:t>Jeff Zimmerman or Andy Kuhl, Regional Coordinators </a:t>
            </a:r>
          </a:p>
          <a:p>
            <a:pPr lvl="1"/>
            <a:r>
              <a:rPr lang="en-US" dirty="0"/>
              <a:t>Luzerne Intermediate Unit</a:t>
            </a:r>
          </a:p>
          <a:p>
            <a:pPr lvl="1"/>
            <a:r>
              <a:rPr lang="en-US" dirty="0">
                <a:hlinkClick r:id="rId3"/>
              </a:rPr>
              <a:t>jzimmmerman@liu18.org</a:t>
            </a:r>
            <a:r>
              <a:rPr lang="en-US" dirty="0"/>
              <a:t> or </a:t>
            </a:r>
            <a:r>
              <a:rPr lang="en-US" dirty="0">
                <a:hlinkClick r:id="rId4"/>
              </a:rPr>
              <a:t>akuhl@liu18.org</a:t>
            </a:r>
            <a:endParaRPr lang="en-US" dirty="0"/>
          </a:p>
          <a:p>
            <a:pPr lvl="1"/>
            <a:r>
              <a:rPr lang="en-US" dirty="0">
                <a:hlinkClick r:id="rId5"/>
              </a:rPr>
              <a:t>www.liu18.org/index/php/ecyeh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817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2D4D2-DD0F-4EFD-9F1F-3C9527F6C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Scale of Homelessness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ADCFF-496B-4159-8A73-0144F96D7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Children make up ½ of homeless population nationwide</a:t>
            </a:r>
          </a:p>
          <a:p>
            <a:r>
              <a:rPr lang="en-US" dirty="0"/>
              <a:t>Close to 40,000 children identified as homeless by the ECYEH program within the last two years</a:t>
            </a:r>
          </a:p>
          <a:p>
            <a:r>
              <a:rPr lang="en-US" dirty="0"/>
              <a:t>Close to 3,400 students in Region 7 were identified as homeless in 18-19 school year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784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E5E84-EC91-48A3-A99A-43C227D38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McKinney-Vento Homeless 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52208-17D4-4FBB-8423-B7D70B444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Requires educational access, attendance and success for homeless youth.</a:t>
            </a:r>
          </a:p>
          <a:p>
            <a:r>
              <a:rPr lang="en-US" dirty="0"/>
              <a:t>Provides states with funding to support</a:t>
            </a:r>
          </a:p>
        </p:txBody>
      </p:sp>
    </p:spTree>
    <p:extLst>
      <p:ext uri="{BB962C8B-B14F-4D97-AF65-F5344CB8AC3E}">
        <p14:creationId xmlns:p14="http://schemas.microsoft.com/office/powerpoint/2010/main" val="3834734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FCF64-F44B-4648-B930-32567433A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Homelessness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8CFB1-7C1E-42D6-A0B2-FA03C78FF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Homelessness Defined:</a:t>
            </a:r>
          </a:p>
          <a:p>
            <a:r>
              <a:rPr lang="en-US" dirty="0"/>
              <a:t>Homelessness occurs when an individual lacks a “fixed, regular and adequate nighttime residence.”</a:t>
            </a:r>
          </a:p>
          <a:p>
            <a:pPr lvl="1"/>
            <a:r>
              <a:rPr lang="en-US" dirty="0"/>
              <a:t> Includes children and youth who are:</a:t>
            </a:r>
          </a:p>
          <a:p>
            <a:pPr marL="1200150" lvl="2" indent="-285750"/>
            <a:r>
              <a:rPr lang="en-US" dirty="0"/>
              <a:t>Sharing housing (doubled-up)</a:t>
            </a:r>
          </a:p>
          <a:p>
            <a:pPr marL="1200150" lvl="2" indent="-285750"/>
            <a:r>
              <a:rPr lang="en-US" dirty="0"/>
              <a:t>Living in motels, hotels, trailers, or camping grounds</a:t>
            </a:r>
          </a:p>
          <a:p>
            <a:pPr marL="1200150" lvl="2" indent="-285750"/>
            <a:r>
              <a:rPr lang="en-US" dirty="0"/>
              <a:t>Living in emergency shelters or transitional housing </a:t>
            </a:r>
          </a:p>
          <a:p>
            <a:pPr marL="1200150" lvl="2" indent="-285750"/>
            <a:r>
              <a:rPr lang="en-US" dirty="0"/>
              <a:t>Considered Unaccompanied Youth</a:t>
            </a:r>
          </a:p>
          <a:p>
            <a:pPr marL="1200150" lvl="2" indent="-285750"/>
            <a:r>
              <a:rPr lang="en-US" dirty="0"/>
              <a:t>Youth who may have been Abandoned</a:t>
            </a:r>
          </a:p>
          <a:p>
            <a:pPr marL="1200150" lvl="2" indent="-285750"/>
            <a:r>
              <a:rPr lang="en-US" dirty="0"/>
              <a:t>Runaways </a:t>
            </a:r>
          </a:p>
          <a:p>
            <a:pPr marL="1200150" lvl="2" indent="-285750"/>
            <a:r>
              <a:rPr lang="en-US" dirty="0"/>
              <a:t>Living in cars, parks, public places, abandoned buildings</a:t>
            </a:r>
          </a:p>
          <a:p>
            <a:pPr marL="1200150" lvl="2" indent="-285750"/>
            <a:r>
              <a:rPr lang="en-US" dirty="0"/>
              <a:t>Migratory children (living in circumstances above)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866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FCF64-F44B-4648-B930-32567433A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Homelessness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8CFB1-7C1E-42D6-A0B2-FA03C78FF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How vulnerable are you to becoming homeless?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Fire</a:t>
            </a:r>
          </a:p>
          <a:p>
            <a:pPr lvl="1"/>
            <a:r>
              <a:rPr lang="en-US" dirty="0"/>
              <a:t>Flood</a:t>
            </a:r>
          </a:p>
          <a:p>
            <a:pPr lvl="1"/>
            <a:r>
              <a:rPr lang="en-US" dirty="0"/>
              <a:t>Job Loss</a:t>
            </a:r>
          </a:p>
          <a:p>
            <a:pPr lvl="1"/>
            <a:r>
              <a:rPr lang="en-US" dirty="0"/>
              <a:t>Eviction</a:t>
            </a:r>
          </a:p>
          <a:p>
            <a:pPr lvl="1"/>
            <a:r>
              <a:rPr lang="en-US" dirty="0"/>
              <a:t>Domestic Violence</a:t>
            </a:r>
          </a:p>
          <a:p>
            <a:pPr lvl="1"/>
            <a:r>
              <a:rPr lang="en-US" dirty="0"/>
              <a:t>Accident</a:t>
            </a:r>
          </a:p>
          <a:p>
            <a:pPr lvl="1"/>
            <a:r>
              <a:rPr lang="en-US" dirty="0"/>
              <a:t>Illness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66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8720-8278-4E3A-BD02-21D82FF43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0" y="2349925"/>
            <a:ext cx="3761269" cy="2456442"/>
          </a:xfrm>
        </p:spPr>
        <p:txBody>
          <a:bodyPr/>
          <a:lstStyle/>
          <a:p>
            <a:r>
              <a:rPr lang="en-US" dirty="0"/>
              <a:t>McKinney-Vento 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21400-F114-49FF-8DC7-C75D584E9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4689"/>
            <a:ext cx="6281873" cy="524862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“The primary responsibility of the schools is to enroll and educate homeless children and youth in accordance with the McKinney-Vento Act, which neither authorizes, nor requires schools to make judgments about the validity of why a student is not living with a parent or guardian.  Determinations of eligibility should be made on the student’s nighttime living arrangement, not the circumstances that caused the student to leave home.”</a:t>
            </a:r>
          </a:p>
          <a:p>
            <a:pPr marL="0" indent="0">
              <a:buNone/>
            </a:pPr>
            <a:r>
              <a:rPr lang="en-US" dirty="0"/>
              <a:t>                        ~National Center for Homeless Education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366E6-B536-4CDE-8282-756D6A3AD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2330875"/>
            <a:ext cx="3825635" cy="2456442"/>
          </a:xfrm>
        </p:spPr>
        <p:txBody>
          <a:bodyPr/>
          <a:lstStyle/>
          <a:p>
            <a:r>
              <a:rPr lang="en-US" dirty="0"/>
              <a:t>Homelessness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ED7E9-10D3-4ECA-9E4F-9B9C88CF0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Must fit the McKinney-Vento definition of homeless</a:t>
            </a:r>
          </a:p>
          <a:p>
            <a:pPr lvl="2"/>
            <a:r>
              <a:rPr lang="en-US" dirty="0"/>
              <a:t>All encompassing</a:t>
            </a:r>
          </a:p>
          <a:p>
            <a:pPr lvl="1"/>
            <a:r>
              <a:rPr lang="en-US" dirty="0"/>
              <a:t>No age range specified</a:t>
            </a:r>
          </a:p>
          <a:p>
            <a:pPr lvl="1"/>
            <a:r>
              <a:rPr lang="en-US" dirty="0"/>
              <a:t>No timeframe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894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64C79-656E-440F-B4F0-ED05ACA6A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Warning 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CC4AA-A4B1-4EB2-8218-C0693A38C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Lack of Continuity in Education</a:t>
            </a:r>
            <a:endParaRPr lang="en-US" dirty="0"/>
          </a:p>
          <a:p>
            <a:pPr lvl="1"/>
            <a:r>
              <a:rPr lang="en-US" dirty="0"/>
              <a:t>Attendance at many different schools</a:t>
            </a:r>
          </a:p>
          <a:p>
            <a:pPr lvl="1"/>
            <a:r>
              <a:rPr lang="en-US" dirty="0"/>
              <a:t>Lack of personal records needed to enroll</a:t>
            </a:r>
          </a:p>
          <a:p>
            <a:pPr lvl="1"/>
            <a:r>
              <a:rPr lang="en-US" dirty="0"/>
              <a:t>Inability to pay fees</a:t>
            </a:r>
          </a:p>
          <a:p>
            <a:pPr lvl="1"/>
            <a:r>
              <a:rPr lang="en-US" dirty="0"/>
              <a:t>Gaps in skill development</a:t>
            </a:r>
          </a:p>
          <a:p>
            <a:pPr lvl="1"/>
            <a:r>
              <a:rPr lang="en-US" dirty="0"/>
              <a:t>Mistaken diagnosis of abilities</a:t>
            </a:r>
          </a:p>
          <a:p>
            <a:pPr lvl="1"/>
            <a:r>
              <a:rPr lang="en-US" dirty="0"/>
              <a:t>Poor organizational skills</a:t>
            </a:r>
          </a:p>
          <a:p>
            <a:pPr lvl="1"/>
            <a:r>
              <a:rPr lang="en-US" dirty="0"/>
              <a:t>Poor ability to conceptualize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057362-FEDB-49BD-A89A-B40409580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Potential Warning Signs of Homelessness. https://studentservices.madison.k12.wi.us/node/360</a:t>
            </a:r>
          </a:p>
        </p:txBody>
      </p:sp>
    </p:spTree>
    <p:extLst>
      <p:ext uri="{BB962C8B-B14F-4D97-AF65-F5344CB8AC3E}">
        <p14:creationId xmlns:p14="http://schemas.microsoft.com/office/powerpoint/2010/main" val="126545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643</TotalTime>
  <Words>1588</Words>
  <Application>Microsoft Office PowerPoint</Application>
  <PresentationFormat>Widescreen</PresentationFormat>
  <Paragraphs>206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Calibri</vt:lpstr>
      <vt:lpstr>Calibri Light</vt:lpstr>
      <vt:lpstr>Rockwell</vt:lpstr>
      <vt:lpstr>Wingdings</vt:lpstr>
      <vt:lpstr>Atlas</vt:lpstr>
      <vt:lpstr>PA Education for Children and Youth Experiencing Homelessness (ECYEH) Program</vt:lpstr>
      <vt:lpstr>References</vt:lpstr>
      <vt:lpstr>Scale of Homelessness</vt:lpstr>
      <vt:lpstr>McKinney-Vento Homeless Act</vt:lpstr>
      <vt:lpstr>Homelessness</vt:lpstr>
      <vt:lpstr>Homelessness</vt:lpstr>
      <vt:lpstr>McKinney-Vento Act</vt:lpstr>
      <vt:lpstr>Homelessness</vt:lpstr>
      <vt:lpstr>Potential Warning Signs</vt:lpstr>
      <vt:lpstr>Potential Warning Signs</vt:lpstr>
      <vt:lpstr>Potential Warning Signs</vt:lpstr>
      <vt:lpstr>Potential Warning Signs</vt:lpstr>
      <vt:lpstr>Potential Warning Signs</vt:lpstr>
      <vt:lpstr>Potential Warning Signs</vt:lpstr>
      <vt:lpstr>Potential Warning Signs</vt:lpstr>
      <vt:lpstr>Enrollments</vt:lpstr>
      <vt:lpstr>Enrollments</vt:lpstr>
      <vt:lpstr>Enrollment Considerations</vt:lpstr>
      <vt:lpstr>Transportation</vt:lpstr>
      <vt:lpstr>Enrollment Disputes</vt:lpstr>
      <vt:lpstr>School Districts Must:</vt:lpstr>
      <vt:lpstr>School Districts Must:</vt:lpstr>
      <vt:lpstr>What Staff Can Do</vt:lpstr>
      <vt:lpstr>What Staff Can Do</vt:lpstr>
      <vt:lpstr>What Staff Can Do</vt:lpstr>
      <vt:lpstr>More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 Education for Children and Youth Experiencing Homelessness Program</dc:title>
  <dc:creator>Brian Parise</dc:creator>
  <cp:lastModifiedBy>Brian Parise</cp:lastModifiedBy>
  <cp:revision>31</cp:revision>
  <cp:lastPrinted>2021-05-05T14:58:23Z</cp:lastPrinted>
  <dcterms:created xsi:type="dcterms:W3CDTF">2021-05-05T13:46:12Z</dcterms:created>
  <dcterms:modified xsi:type="dcterms:W3CDTF">2022-02-07T14:38:56Z</dcterms:modified>
</cp:coreProperties>
</file>